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4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9" r:id="rId13"/>
    <p:sldId id="270" r:id="rId14"/>
    <p:sldId id="268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álková Zuzana" initials="MZ" lastIdx="2" clrIdx="0">
    <p:extLst>
      <p:ext uri="{19B8F6BF-5375-455C-9EA6-DF929625EA0E}">
        <p15:presenceInfo xmlns:p15="http://schemas.microsoft.com/office/powerpoint/2012/main" userId="S::zuzana.malkova@student.oa.chrudim.cz::c13cda16-3687-4db5-8107-1d86348aba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Respondenti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C3-4615-BC0E-C33B79F8544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C3-4615-BC0E-C33B79F85444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6C3-4615-BC0E-C33B79F854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Ženy</c:v>
                </c:pt>
                <c:pt idx="1">
                  <c:v>Muži</c:v>
                </c:pt>
                <c:pt idx="2">
                  <c:v>Ostatní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0.4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C3-4615-BC0E-C33B79F8544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587892981498393"/>
          <c:y val="0.38798189638179281"/>
          <c:w val="0.20343152996514988"/>
          <c:h val="0.387194987690462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87-4A55-9BA1-E32ED260C7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87-4A55-9BA1-E32ED260C7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87-4A55-9BA1-E32ED260C7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987-4A55-9BA1-E32ED260C7F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987-4A55-9BA1-E32ED260C7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0 - 15 let</c:v>
                </c:pt>
                <c:pt idx="1">
                  <c:v>16 - 25 let</c:v>
                </c:pt>
                <c:pt idx="2">
                  <c:v>26 - 35 let</c:v>
                </c:pt>
                <c:pt idx="3">
                  <c:v>36 - 54 let</c:v>
                </c:pt>
                <c:pt idx="4">
                  <c:v>55 let a více</c:v>
                </c:pt>
              </c:strCache>
            </c:strRef>
          </c:cat>
          <c:val>
            <c:numRef>
              <c:f>List1!$B$2:$B$6</c:f>
              <c:numCache>
                <c:formatCode>0.00%</c:formatCode>
                <c:ptCount val="5"/>
                <c:pt idx="0">
                  <c:v>1.0999999999999999E-2</c:v>
                </c:pt>
                <c:pt idx="1">
                  <c:v>2.5000000000000001E-2</c:v>
                </c:pt>
                <c:pt idx="2">
                  <c:v>0.25700000000000001</c:v>
                </c:pt>
                <c:pt idx="3" formatCode="0%">
                  <c:v>0.59</c:v>
                </c:pt>
                <c:pt idx="4">
                  <c:v>0.11700000000000001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987-4A55-9BA1-E32ED260C7F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059586255830494"/>
          <c:y val="0.22458493318222142"/>
          <c:w val="0.33717114380425506"/>
          <c:h val="0.53722280887011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Struktura preferovaného zboží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226-4C54-92E6-B27BBB322AD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226-4C54-92E6-B27BBB322AD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226-4C54-92E6-B27BBB322AD1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226-4C54-92E6-B27BBB322AD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226-4C54-92E6-B27BBB322A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Pečivo</c:v>
                </c:pt>
                <c:pt idx="1">
                  <c:v>Chleby</c:v>
                </c:pt>
                <c:pt idx="2">
                  <c:v>Sladké pečivo</c:v>
                </c:pt>
                <c:pt idx="3">
                  <c:v>Slané pečivo</c:v>
                </c:pt>
                <c:pt idx="4">
                  <c:v>Ostatní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0.38</c:v>
                </c:pt>
                <c:pt idx="1">
                  <c:v>0.27</c:v>
                </c:pt>
                <c:pt idx="2">
                  <c:v>0.18</c:v>
                </c:pt>
                <c:pt idx="3">
                  <c:v>0.12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226-4C54-92E6-B27BBB322AD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315913421781191"/>
          <c:y val="0.24540768118270931"/>
          <c:w val="0.31662747635997557"/>
          <c:h val="0.555803524559430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cs-CZ" sz="4000" b="1" dirty="0"/>
              <a:t>Zájem o čerstvé domácí pečivo</a:t>
            </a:r>
            <a:endParaRPr lang="en-US" sz="4000" b="1" dirty="0"/>
          </a:p>
        </c:rich>
      </c:tx>
      <c:layout>
        <c:manualLayout>
          <c:xMode val="edge"/>
          <c:yMode val="edge"/>
          <c:x val="9.4566620861542328E-2"/>
          <c:y val="5.77786909758641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EDA-43E9-8D38-C746227E56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EDA-43E9-8D38-C746227E56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95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DA-43E9-8D38-C746227E562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130937464642358"/>
          <c:y val="0.39777127471594304"/>
          <c:w val="0.15176749792917715"/>
          <c:h val="0.252102678251158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bg1"/>
          </a:solidFill>
        </a:defRPr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Četnost použití služeb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DA3-49CD-B0D3-DE9996DB31F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DA3-49CD-B0D3-DE9996DB31F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DA3-49CD-B0D3-DE9996DB31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Každý den</c:v>
                </c:pt>
                <c:pt idx="1">
                  <c:v>Každý týden</c:v>
                </c:pt>
                <c:pt idx="2">
                  <c:v>Několikrát do měsíce 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0.32</c:v>
                </c:pt>
                <c:pt idx="1">
                  <c:v>0.56000000000000005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A3-49CD-B0D3-DE9996DB31F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748946729514889"/>
          <c:y val="0.3514473160267691"/>
          <c:w val="0.33720783846599939"/>
          <c:h val="0.439392096619186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bg1"/>
          </a:solidFill>
        </a:defRPr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cs-CZ" sz="4000" b="0" i="0" u="none" strike="noStrike" kern="1200" spc="0" baseline="0" noProof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cs-CZ" sz="4000" b="1" noProof="0" dirty="0"/>
              <a:t>Zájem o rozšíření sortimentu</a:t>
            </a:r>
          </a:p>
        </c:rich>
      </c:tx>
      <c:layout>
        <c:manualLayout>
          <c:xMode val="edge"/>
          <c:yMode val="edge"/>
          <c:x val="8.9399702357307709E-2"/>
          <c:y val="6.9548538665810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cs-CZ" sz="4000" b="0" i="0" u="none" strike="noStrike" kern="1200" spc="0" baseline="0" noProof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Zájem o rozšíření sortimentu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82-4F21-8DDC-97D58E7AD3F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82-4F21-8DDC-97D58E7AD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95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82-4F21-8DDC-97D58E7AD3F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709499411866477"/>
          <c:y val="0.44558933040346699"/>
          <c:w val="0.16516301997533916"/>
          <c:h val="0.268387804531912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bg1"/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0E4E2E-7BBC-4A04-966B-56EC860BB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D1869F-7E47-42FB-BDE9-238C4BECAD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977A9B-8758-425C-84DC-F606E163C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A0597C-1855-465C-851D-4035016C5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FA1B8F-FAD4-469E-ABDA-44AE77E0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17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99DFB-7179-4E9B-A2F3-6B4C026B3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4D234D1-1F2A-4638-9B03-090122BCD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28EFA6-21F9-4036-8322-BBD78440F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A5CB0C-0390-4FB6-AAAE-44B4D336D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A7E1E6-24E1-4717-A28A-4A3341BE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25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7FF8DCB-9753-4A24-8255-200C6A1A3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000EC6-5512-4DDE-8977-185EADFBF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AE740B-CB91-4B48-A347-B2223614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9D515B-8ED5-4BEF-BB5C-05A35AD6D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9FDA7D-12AE-4B6A-A17B-8F70DC12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76C5E-4E51-40B2-8E4E-B608B4C69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149CA5-9CC3-4F74-BC0D-E5586014D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436002-0C5C-41D5-8305-32A7D669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1B8ED7-C9C5-4131-AADB-AF632406D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7B0CC4-5F06-4836-8130-8087599B8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38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08D95-068F-4D5A-A655-DD4657019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F69667-0CB6-4F22-970E-594F8298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4FFB49-944B-4331-A452-8F0FE4BA4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42832E-A059-4D74-B35F-C65FE02F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702736-92F8-4CA7-9A27-74B033D4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25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98442-D069-460D-ABFA-3F0E6F06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F6C3F-4E61-437A-9442-2BD57C06C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715999-CFB5-41E0-B2D5-52205911F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F5F108-A6E0-405C-9A72-A6B95B13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DEDDB2-725F-47AA-9661-AA4332D3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5B1B6F-CC78-4F5B-AFEC-415A8E58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16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6DF73-E3F6-4A19-98A2-029160198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4C8ED8-D4C6-4F9C-814F-383CE1965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8402F8-D0AB-484F-B109-56F2907E9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131815F-EAD4-452B-8848-80D28EBD9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247AFD-DEBC-4098-B16C-69873D758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E86E2FF-1C7C-48D8-B61C-625F8B2C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930FFE-505E-46DE-A1EE-45FF16C0C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2F28A6B-A103-4FBC-BB33-B5C3BBE2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07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3D58D-1C99-4571-A682-03FFE74FC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2810945-05FC-40FD-99FF-B50FA0145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7FD9D2-D12D-4911-9075-0EC5112F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705F5C-E7B4-47DF-8A9F-B476557DC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32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4D8292B-67AB-4CE7-80C9-82A2C0A0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E17C1B3-B737-4010-AACF-153253C5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5CACDF-161B-46B2-9787-199E02A0A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04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E822E-A4CB-4D35-8E9C-A3B74C6E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3378D6-A406-4833-8F47-D11B2FD51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9C7233-FC5D-41BE-8AF0-18AC53765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8B424E-ABBE-46AA-9FCB-56F7AB11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4F06D0-9EBD-4BDB-A06F-751068DF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E34DBC-3BFF-4302-BE11-CA1468B64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34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76A48-19BE-445F-97FF-77100C7D1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8DAF9EA-060C-4BBB-BCFF-A5BF3528C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1A5522-A1B2-41DB-B955-14FDC0285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7EF01B-8E2F-4932-B510-9E167FFC1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B1584A-1B95-4EA0-B732-78C8439D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0D5AC0-C2A2-40F2-8105-B74C8DED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05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rgbClr val="FF1818"/>
            </a:gs>
            <a:gs pos="29000">
              <a:srgbClr val="FF0000"/>
            </a:gs>
            <a:gs pos="0">
              <a:srgbClr val="C00000"/>
            </a:gs>
            <a:gs pos="100000">
              <a:srgbClr val="C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A0EABD-5109-43AF-84E3-EFADD0D52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75D34E-33BA-402F-B76D-D16D85B6B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C4FEFF-4CF5-4F46-A590-689F9196C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AC61-2CA5-4D9D-A327-66DC7F748481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1D8520-66B1-427F-BD60-E1FBF7055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30C351-B67A-4DBB-AE48-1BDD3FFAE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02A72-EFBB-4148-BC2B-2952C528E1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6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pekarnajanovici@seznam.cz" TargetMode="External"/><Relationship Id="rId2" Type="http://schemas.openxmlformats.org/officeDocument/2006/relationships/hyperlink" Target="http://www.pekarnajanovic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C240F-FE8A-4340-9B35-CBA41B639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94108" y="1291591"/>
            <a:ext cx="9735559" cy="3585209"/>
          </a:xfrm>
        </p:spPr>
        <p:txBody>
          <a:bodyPr>
            <a:noAutofit/>
          </a:bodyPr>
          <a:lstStyle/>
          <a:p>
            <a:r>
              <a:rPr lang="cs-CZ" sz="12400" dirty="0">
                <a:solidFill>
                  <a:schemeClr val="bg1"/>
                </a:solidFill>
                <a:latin typeface="Brush Script MT" panose="03060802040406070304" pitchFamily="66" charset="0"/>
              </a:rPr>
              <a:t>Pekárna </a:t>
            </a:r>
            <a:br>
              <a:rPr lang="cs-CZ" sz="12400" dirty="0">
                <a:solidFill>
                  <a:schemeClr val="bg1"/>
                </a:solidFill>
                <a:latin typeface="Brush Script MT" panose="03060802040406070304" pitchFamily="66" charset="0"/>
              </a:rPr>
            </a:br>
            <a:r>
              <a:rPr lang="cs-CZ" sz="12400" dirty="0">
                <a:solidFill>
                  <a:schemeClr val="bg1"/>
                </a:solidFill>
                <a:latin typeface="Brush Script MT" panose="03060802040406070304" pitchFamily="66" charset="0"/>
              </a:rPr>
              <a:t>         Janovici</a:t>
            </a:r>
            <a:endParaRPr lang="cs-CZ" sz="1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0AE9C7-8347-46ED-B740-EACE23925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41451" y="6208738"/>
            <a:ext cx="4060874" cy="46352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Zpracovala: Zuzana Málková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EDFB2BF-66DD-4C1C-9D37-83D7017C12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451" y="288388"/>
            <a:ext cx="3746217" cy="4588412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348798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3AF50-26FD-436C-B9CB-6FA05D5C5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3" y="210353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Zahajovací</a:t>
            </a:r>
            <a:r>
              <a:rPr lang="cs-CZ" dirty="0"/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rozvaha k 1. 1. 2021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2D9EE253-D974-41B9-93F4-8B4333A171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145269"/>
              </p:ext>
            </p:extLst>
          </p:nvPr>
        </p:nvGraphicFramePr>
        <p:xfrm>
          <a:off x="291546" y="1743033"/>
          <a:ext cx="10515600" cy="43342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3092">
                  <a:extLst>
                    <a:ext uri="{9D8B030D-6E8A-4147-A177-3AD203B41FA5}">
                      <a16:colId xmlns:a16="http://schemas.microsoft.com/office/drawing/2014/main" val="510226122"/>
                    </a:ext>
                  </a:extLst>
                </a:gridCol>
                <a:gridCol w="2076712">
                  <a:extLst>
                    <a:ext uri="{9D8B030D-6E8A-4147-A177-3AD203B41FA5}">
                      <a16:colId xmlns:a16="http://schemas.microsoft.com/office/drawing/2014/main" val="1956070404"/>
                    </a:ext>
                  </a:extLst>
                </a:gridCol>
                <a:gridCol w="2904994">
                  <a:extLst>
                    <a:ext uri="{9D8B030D-6E8A-4147-A177-3AD203B41FA5}">
                      <a16:colId xmlns:a16="http://schemas.microsoft.com/office/drawing/2014/main" val="83787554"/>
                    </a:ext>
                  </a:extLst>
                </a:gridCol>
                <a:gridCol w="2340802">
                  <a:extLst>
                    <a:ext uri="{9D8B030D-6E8A-4147-A177-3AD203B41FA5}">
                      <a16:colId xmlns:a16="http://schemas.microsoft.com/office/drawing/2014/main" val="3557765048"/>
                    </a:ext>
                  </a:extLst>
                </a:gridCol>
              </a:tblGrid>
              <a:tr h="646122">
                <a:tc>
                  <a:txBody>
                    <a:bodyPr/>
                    <a:lstStyle/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Aktiva</a:t>
                      </a:r>
                      <a:endParaRPr lang="cs-CZ" sz="2800" b="0" kern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Kč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Pasiva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464509"/>
                  </a:ext>
                </a:extLst>
              </a:tr>
              <a:tr h="1361964">
                <a:tc>
                  <a:txBody>
                    <a:bodyPr/>
                    <a:lstStyle/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Stálá aktiva</a:t>
                      </a:r>
                    </a:p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(budova, vybavení)</a:t>
                      </a:r>
                    </a:p>
                    <a:p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5 080 000,--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Vlastní kapitál</a:t>
                      </a:r>
                      <a:br>
                        <a:rPr lang="cs-CZ" sz="2800" b="0" kern="1200">
                          <a:solidFill>
                            <a:schemeClr val="bg1"/>
                          </a:solidFill>
                        </a:rPr>
                      </a:br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(ZK, rezervní fond)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3 585 600,--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1261016"/>
                  </a:ext>
                </a:extLst>
              </a:tr>
              <a:tr h="1361964">
                <a:tc>
                  <a:txBody>
                    <a:bodyPr/>
                    <a:lstStyle/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Oběžná aktiva </a:t>
                      </a:r>
                    </a:p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(zásoby, pokladna, BÚ)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1 005 600,--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Cizí zdroje</a:t>
                      </a:r>
                    </a:p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(hypoteční úvěr)</a:t>
                      </a:r>
                    </a:p>
                    <a:p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2 500 000,--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689593"/>
                  </a:ext>
                </a:extLst>
              </a:tr>
              <a:tr h="938242">
                <a:tc>
                  <a:txBody>
                    <a:bodyPr/>
                    <a:lstStyle/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Celkem aktiva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6 085 600,--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Celkem pasiva</a:t>
                      </a:r>
                    </a:p>
                    <a:p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6 085 600,--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00622657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8B2C2024-7E95-4CBF-894F-B2A535AE872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2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08891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E956C-2E1D-4FF3-AD64-EE9D094C1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443" y="257011"/>
            <a:ext cx="11469756" cy="132556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Předpokládaná konečná</a:t>
            </a:r>
            <a:r>
              <a:rPr lang="cs-CZ" dirty="0"/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rozvaha </a:t>
            </a:r>
            <a:br>
              <a:rPr lang="cs-CZ" b="1" dirty="0">
                <a:solidFill>
                  <a:schemeClr val="bg1"/>
                </a:solidFill>
                <a:latin typeface="+mn-lt"/>
              </a:rPr>
            </a:br>
            <a:r>
              <a:rPr lang="cs-CZ" b="1" dirty="0">
                <a:solidFill>
                  <a:schemeClr val="bg1"/>
                </a:solidFill>
                <a:latin typeface="+mn-lt"/>
              </a:rPr>
              <a:t>k 31. 12. 2021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9B5C7FF-9E7C-4468-9BE7-42DF3E1DF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627176"/>
              </p:ext>
            </p:extLst>
          </p:nvPr>
        </p:nvGraphicFramePr>
        <p:xfrm>
          <a:off x="417443" y="1839429"/>
          <a:ext cx="11164957" cy="4761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5861">
                  <a:extLst>
                    <a:ext uri="{9D8B030D-6E8A-4147-A177-3AD203B41FA5}">
                      <a16:colId xmlns:a16="http://schemas.microsoft.com/office/drawing/2014/main" val="98995469"/>
                    </a:ext>
                  </a:extLst>
                </a:gridCol>
                <a:gridCol w="2207177">
                  <a:extLst>
                    <a:ext uri="{9D8B030D-6E8A-4147-A177-3AD203B41FA5}">
                      <a16:colId xmlns:a16="http://schemas.microsoft.com/office/drawing/2014/main" val="1948395189"/>
                    </a:ext>
                  </a:extLst>
                </a:gridCol>
                <a:gridCol w="3165793">
                  <a:extLst>
                    <a:ext uri="{9D8B030D-6E8A-4147-A177-3AD203B41FA5}">
                      <a16:colId xmlns:a16="http://schemas.microsoft.com/office/drawing/2014/main" val="3086053735"/>
                    </a:ext>
                  </a:extLst>
                </a:gridCol>
                <a:gridCol w="2156126">
                  <a:extLst>
                    <a:ext uri="{9D8B030D-6E8A-4147-A177-3AD203B41FA5}">
                      <a16:colId xmlns:a16="http://schemas.microsoft.com/office/drawing/2014/main" val="1368579172"/>
                    </a:ext>
                  </a:extLst>
                </a:gridCol>
              </a:tblGrid>
              <a:tr h="646760">
                <a:tc>
                  <a:txBody>
                    <a:bodyPr/>
                    <a:lstStyle/>
                    <a:p>
                      <a:pPr algn="l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Aktiva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Kč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Pasiva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Kč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531732"/>
                  </a:ext>
                </a:extLst>
              </a:tr>
              <a:tr h="1363309">
                <a:tc>
                  <a:txBody>
                    <a:bodyPr/>
                    <a:lstStyle/>
                    <a:p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Stálá aktiva</a:t>
                      </a:r>
                    </a:p>
                    <a:p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(budova, vybavení, oprávky)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5 004 100,--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Vlastní kapitál</a:t>
                      </a:r>
                      <a:br>
                        <a:rPr lang="cs-CZ" sz="2800" b="0" kern="1200" dirty="0">
                          <a:solidFill>
                            <a:schemeClr val="bg1"/>
                          </a:solidFill>
                        </a:rPr>
                      </a:br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(ZK, rezervní fond, čistý zisk)</a:t>
                      </a:r>
                    </a:p>
                    <a:p>
                      <a:endParaRPr lang="cs-CZ" sz="2800" b="0" kern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3 999 100,--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84760659"/>
                  </a:ext>
                </a:extLst>
              </a:tr>
              <a:tr h="1363309">
                <a:tc>
                  <a:txBody>
                    <a:bodyPr/>
                    <a:lstStyle/>
                    <a:p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Oběžná aktiva </a:t>
                      </a:r>
                    </a:p>
                    <a:p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(zásoby, pokladna, BÚ)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1 539 672,--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Cizí zdroje</a:t>
                      </a:r>
                    </a:p>
                    <a:p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(hypoteční úvěr, hrubé mzdy, SP, ZP)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2 544 672,--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852971"/>
                  </a:ext>
                </a:extLst>
              </a:tr>
              <a:tr h="939169">
                <a:tc>
                  <a:txBody>
                    <a:bodyPr/>
                    <a:lstStyle/>
                    <a:p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Celkem aktiva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6 543 772,--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kern="1200">
                          <a:solidFill>
                            <a:schemeClr val="bg1"/>
                          </a:solidFill>
                        </a:rPr>
                        <a:t>Celkem pasiva</a:t>
                      </a:r>
                    </a:p>
                    <a:p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6 543 772,--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26537650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067EF9DF-28F5-49F0-BB0D-70BC7E6699F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506266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1DD6A-9A81-42DB-9B92-B4170029D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Odhadované</a:t>
            </a:r>
            <a:r>
              <a:rPr lang="cs-CZ" dirty="0"/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výsledky základních ekonomických ukazatelů za rok 2021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5753FA-4106-4FCA-81C6-08A3B1CF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351338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Rentabilita</a:t>
            </a:r>
            <a:r>
              <a:rPr lang="cs-CZ" dirty="0"/>
              <a:t> </a:t>
            </a:r>
            <a:r>
              <a:rPr lang="cs-CZ" dirty="0">
                <a:solidFill>
                  <a:schemeClr val="bg1"/>
                </a:solidFill>
              </a:rPr>
              <a:t>celkových nákladů = 8,71%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Rentabilita celkových výnosů = 7,86%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Doba návratnosti úvěru z čistého zisku = 6,26 roku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Doba návratnosti úvěru z CASH FLOW = 5,26 roku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1D5FC89-DCEF-4B12-942B-07F31E38D01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69257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69570-563E-4B12-8468-2940DF70D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Odhad</a:t>
            </a:r>
            <a:r>
              <a:rPr lang="cs-CZ" dirty="0"/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čistého zisku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7E01B-628F-4A66-8D2F-CBF4632FF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Celkové</a:t>
            </a:r>
            <a:r>
              <a:rPr lang="cs-CZ" dirty="0"/>
              <a:t> </a:t>
            </a:r>
            <a:r>
              <a:rPr lang="cs-CZ" dirty="0">
                <a:solidFill>
                  <a:schemeClr val="bg1"/>
                </a:solidFill>
              </a:rPr>
              <a:t>výnosy = 5 082 000 Kč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Celkové náklady = 4 588 701 Kč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Hospodářský výsledek před zdaněním = 493 299 Kč (493 000 Kč)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Sazba daně z příjmů právnických osob 19% = 93 670 Kč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u="sng" dirty="0">
                <a:solidFill>
                  <a:schemeClr val="bg1"/>
                </a:solidFill>
              </a:rPr>
              <a:t>Čistý zisk = 399 629 Kč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0398488-88FA-451B-AFBA-75BC268E2BD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050041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7CA12-CE4B-4409-96F7-6B2F611F4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644" y="135481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Propagační</a:t>
            </a:r>
            <a:r>
              <a:rPr lang="cs-CZ" dirty="0"/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materiály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DFFD0F-49EC-4DD9-9A1E-96576C7FF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8795" y="1461044"/>
            <a:ext cx="1595919" cy="679036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Plakát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357053B-5EA4-4ECF-8B08-C590E2D6E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644" y="1461044"/>
            <a:ext cx="6171062" cy="328412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9C57F82-E111-4028-8954-DB004D61AD2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2424103-150B-4DCD-9C08-4199CA6930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1711" y="2987836"/>
            <a:ext cx="3979651" cy="3514674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DA622106-2ADF-41C5-9C17-CFA5E7B27B65}"/>
              </a:ext>
            </a:extLst>
          </p:cNvPr>
          <p:cNvSpPr txBox="1"/>
          <p:nvPr/>
        </p:nvSpPr>
        <p:spPr>
          <a:xfrm>
            <a:off x="6117354" y="5575418"/>
            <a:ext cx="19367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bg1"/>
                </a:solidFill>
              </a:rPr>
              <a:t>Pozvánka</a:t>
            </a:r>
          </a:p>
        </p:txBody>
      </p:sp>
    </p:spTree>
    <p:extLst>
      <p:ext uri="{BB962C8B-B14F-4D97-AF65-F5344CB8AC3E}">
        <p14:creationId xmlns:p14="http://schemas.microsoft.com/office/powerpoint/2010/main" val="848359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9B770-CBB9-4B0F-BE0C-1E3553CB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F26FB9-05F0-47DA-B7D3-9D7CADDF6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Telefonní číslo: +420 123 456 789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Webové</a:t>
            </a:r>
            <a:r>
              <a:rPr lang="cs-CZ" dirty="0"/>
              <a:t> </a:t>
            </a:r>
            <a:r>
              <a:rPr lang="cs-CZ" dirty="0">
                <a:solidFill>
                  <a:schemeClr val="bg1"/>
                </a:solidFill>
              </a:rPr>
              <a:t>stránky: </a:t>
            </a:r>
            <a:r>
              <a:rPr lang="cs-CZ" i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www.pekarnajanovici.cz</a:t>
            </a:r>
            <a:endParaRPr lang="cs-CZ" i="1" dirty="0">
              <a:solidFill>
                <a:schemeClr val="bg1"/>
              </a:solidFill>
            </a:endParaRPr>
          </a:p>
          <a:p>
            <a:endParaRPr lang="cs-CZ" i="1" dirty="0">
              <a:solidFill>
                <a:schemeClr val="bg1"/>
              </a:solidFill>
            </a:endParaRPr>
          </a:p>
          <a:p>
            <a:r>
              <a:rPr lang="cs-CZ" i="1" dirty="0">
                <a:solidFill>
                  <a:schemeClr val="bg1"/>
                </a:solidFill>
              </a:rPr>
              <a:t>Email: </a:t>
            </a:r>
            <a:r>
              <a:rPr lang="cs-CZ" i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pekarnajanovici@seznam.cz</a:t>
            </a:r>
            <a:endParaRPr lang="cs-CZ" i="1" dirty="0">
              <a:solidFill>
                <a:schemeClr val="bg1"/>
              </a:solidFill>
            </a:endParaRPr>
          </a:p>
          <a:p>
            <a:endParaRPr lang="cs-CZ" i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Facebook, Instagram, Twitter: </a:t>
            </a:r>
            <a:r>
              <a:rPr lang="cs-CZ" i="1" dirty="0">
                <a:solidFill>
                  <a:schemeClr val="bg1"/>
                </a:solidFill>
              </a:rPr>
              <a:t>Pekárna Janovici</a:t>
            </a:r>
          </a:p>
          <a:p>
            <a:endParaRPr lang="cs-CZ" i="1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AD2FD67-F75D-4DAC-8356-E7688DEE26A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006875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6E6F9-48D8-4A66-84A1-4B9216DC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73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Základní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údaje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6C09237-F2B6-41E8-8DB9-14055D47463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618" y="31626"/>
            <a:ext cx="1496363" cy="1966055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294EB91-A81A-4129-BD92-727B1E0427E2}"/>
              </a:ext>
            </a:extLst>
          </p:cNvPr>
          <p:cNvSpPr txBox="1"/>
          <p:nvPr/>
        </p:nvSpPr>
        <p:spPr>
          <a:xfrm>
            <a:off x="838200" y="1641134"/>
            <a:ext cx="39778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Obchodní jméno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Společník, jednatel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Předmět podnikání</a:t>
            </a:r>
          </a:p>
          <a:p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Místo podnikání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26CBB0E-6E29-474A-8DA7-FC257B098829}"/>
              </a:ext>
            </a:extLst>
          </p:cNvPr>
          <p:cNvSpPr txBox="1"/>
          <p:nvPr/>
        </p:nvSpPr>
        <p:spPr>
          <a:xfrm>
            <a:off x="4797287" y="1677436"/>
            <a:ext cx="559241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Pekárna</a:t>
            </a:r>
            <a:r>
              <a:rPr lang="cs-CZ" dirty="0"/>
              <a:t> </a:t>
            </a:r>
            <a:r>
              <a:rPr lang="cs-CZ" sz="2800" dirty="0">
                <a:solidFill>
                  <a:schemeClr val="bg1"/>
                </a:solidFill>
              </a:rPr>
              <a:t>Janovici, s. r. o.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Zuzana Málková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Výroba potravinářských a škrobárenských výrobků, pekařství, cukrářství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Vrchotovy Janovice 4</a:t>
            </a:r>
          </a:p>
          <a:p>
            <a:r>
              <a:rPr lang="cs-CZ" sz="2800" dirty="0">
                <a:solidFill>
                  <a:schemeClr val="bg1"/>
                </a:solidFill>
              </a:rPr>
              <a:t>PSČ 257 53 Vrchotovy Janovice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0AD27B3-2586-495A-BA78-922090C67F0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9256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D9330-05E5-413C-9C3E-E2BC4C1BC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563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  <a:latin typeface="+mn-lt"/>
              </a:rPr>
              <a:t>Sortiment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98E6C7A-DEA8-43C9-9CBE-4C3C6B0F8573}"/>
              </a:ext>
            </a:extLst>
          </p:cNvPr>
          <p:cNvCxnSpPr>
            <a:cxnSpLocks/>
          </p:cNvCxnSpPr>
          <p:nvPr/>
        </p:nvCxnSpPr>
        <p:spPr>
          <a:xfrm flipV="1">
            <a:off x="7628172" y="2675811"/>
            <a:ext cx="1201814" cy="943271"/>
          </a:xfrm>
          <a:prstGeom prst="straightConnector1">
            <a:avLst/>
          </a:prstGeom>
          <a:ln w="4762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2E2FAF1F-077C-4F7A-B4A0-F719FC372009}"/>
              </a:ext>
            </a:extLst>
          </p:cNvPr>
          <p:cNvSpPr txBox="1"/>
          <p:nvPr/>
        </p:nvSpPr>
        <p:spPr>
          <a:xfrm>
            <a:off x="9053305" y="2161684"/>
            <a:ext cx="2358887" cy="1401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Pečivo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Housky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Rohlíky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D03EB3B-34F0-471B-8177-1FBEA8AFF2E0}"/>
              </a:ext>
            </a:extLst>
          </p:cNvPr>
          <p:cNvCxnSpPr>
            <a:cxnSpLocks/>
          </p:cNvCxnSpPr>
          <p:nvPr/>
        </p:nvCxnSpPr>
        <p:spPr>
          <a:xfrm>
            <a:off x="7792278" y="4520209"/>
            <a:ext cx="994530" cy="700704"/>
          </a:xfrm>
          <a:prstGeom prst="straightConnector1">
            <a:avLst/>
          </a:prstGeom>
          <a:ln w="4762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2928621-B95E-45CF-A8EA-AA012FE82318}"/>
              </a:ext>
            </a:extLst>
          </p:cNvPr>
          <p:cNvSpPr txBox="1"/>
          <p:nvPr/>
        </p:nvSpPr>
        <p:spPr>
          <a:xfrm>
            <a:off x="4817896" y="3777258"/>
            <a:ext cx="3185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>
                <a:solidFill>
                  <a:schemeClr val="bg1"/>
                </a:solidFill>
              </a:rPr>
              <a:t>DOMÁCÍ VÝROBA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11B87A9-CF48-4DE8-A9DE-908F6B4548FB}"/>
              </a:ext>
            </a:extLst>
          </p:cNvPr>
          <p:cNvSpPr txBox="1"/>
          <p:nvPr/>
        </p:nvSpPr>
        <p:spPr>
          <a:xfrm>
            <a:off x="8880612" y="4520209"/>
            <a:ext cx="2358887" cy="1401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Chléb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Kváskový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Žitný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0E3D9B2-7D4D-48A7-BFC4-28F3050D1A07}"/>
              </a:ext>
            </a:extLst>
          </p:cNvPr>
          <p:cNvCxnSpPr>
            <a:cxnSpLocks/>
          </p:cNvCxnSpPr>
          <p:nvPr/>
        </p:nvCxnSpPr>
        <p:spPr>
          <a:xfrm flipH="1" flipV="1">
            <a:off x="3138696" y="2862388"/>
            <a:ext cx="1679200" cy="873514"/>
          </a:xfrm>
          <a:prstGeom prst="straightConnector1">
            <a:avLst/>
          </a:prstGeom>
          <a:ln w="4762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A20DE9B1-7BF6-48AC-B5F7-9633B0914082}"/>
              </a:ext>
            </a:extLst>
          </p:cNvPr>
          <p:cNvSpPr txBox="1"/>
          <p:nvPr/>
        </p:nvSpPr>
        <p:spPr>
          <a:xfrm>
            <a:off x="1033876" y="1720691"/>
            <a:ext cx="2358887" cy="1401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Sladké pečivo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Koblihy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Koláče</a:t>
            </a:r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2C6DB5BF-ADBB-4569-84D9-E5438AF8041E}"/>
              </a:ext>
            </a:extLst>
          </p:cNvPr>
          <p:cNvCxnSpPr>
            <a:cxnSpLocks/>
          </p:cNvCxnSpPr>
          <p:nvPr/>
        </p:nvCxnSpPr>
        <p:spPr>
          <a:xfrm flipH="1">
            <a:off x="3311389" y="4333755"/>
            <a:ext cx="1353376" cy="719695"/>
          </a:xfrm>
          <a:prstGeom prst="straightConnector1">
            <a:avLst/>
          </a:prstGeom>
          <a:ln w="4762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26FDD26-5BEC-47A0-BB5A-99197FC2BBF9}"/>
              </a:ext>
            </a:extLst>
          </p:cNvPr>
          <p:cNvSpPr txBox="1"/>
          <p:nvPr/>
        </p:nvSpPr>
        <p:spPr>
          <a:xfrm>
            <a:off x="1033876" y="4362033"/>
            <a:ext cx="2358887" cy="1401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Ostatní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Veky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Muffiny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3DBB0C8D-ED03-408B-B7F7-12AD0F47B3F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760931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A5BA99-90AD-4877-AB37-EEFDA94A4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61" y="470379"/>
            <a:ext cx="10515600" cy="1325563"/>
          </a:xfrm>
        </p:spPr>
        <p:txBody>
          <a:bodyPr/>
          <a:lstStyle/>
          <a:p>
            <a:r>
              <a:rPr lang="cs-CZ" b="1">
                <a:solidFill>
                  <a:schemeClr val="bg1"/>
                </a:solidFill>
                <a:latin typeface="+mn-lt"/>
              </a:rPr>
              <a:t>Marketingový</a:t>
            </a:r>
            <a:r>
              <a:rPr lang="cs-CZ"/>
              <a:t> </a:t>
            </a:r>
            <a:r>
              <a:rPr lang="cs-CZ" b="1">
                <a:solidFill>
                  <a:schemeClr val="bg1"/>
                </a:solidFill>
                <a:latin typeface="+mn-lt"/>
              </a:rPr>
              <a:t>průzkum</a:t>
            </a:r>
            <a:r>
              <a:rPr lang="cs-CZ"/>
              <a:t> </a:t>
            </a:r>
            <a:r>
              <a:rPr lang="cs-CZ" b="1">
                <a:solidFill>
                  <a:schemeClr val="bg1"/>
                </a:solidFill>
                <a:latin typeface="+mn-lt"/>
              </a:rPr>
              <a:t>trhu</a:t>
            </a:r>
            <a:r>
              <a:rPr lang="cs-CZ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E1287-AF65-4B1F-A791-612182062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7" y="2243396"/>
            <a:ext cx="3614530" cy="408484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Cíl: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Místo provedení: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Termín šetření: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Forma šetření: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Tazatel: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solidFill>
                  <a:schemeClr val="bg1"/>
                </a:solidFill>
              </a:rPr>
              <a:t>Respondenti: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1A1B009-4171-48E6-A243-AEE908AEDCCA}"/>
              </a:ext>
            </a:extLst>
          </p:cNvPr>
          <p:cNvSpPr txBox="1"/>
          <p:nvPr/>
        </p:nvSpPr>
        <p:spPr>
          <a:xfrm>
            <a:off x="3896141" y="2243396"/>
            <a:ext cx="7686262" cy="4180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Zjistit zájem veřejnosti o otevření pekárny Janovici</a:t>
            </a:r>
          </a:p>
          <a:p>
            <a:pPr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Vrchotovy Janovice</a:t>
            </a:r>
          </a:p>
          <a:p>
            <a:pPr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Září – listopad 2020</a:t>
            </a:r>
          </a:p>
          <a:p>
            <a:pPr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Dotazníkové šetření</a:t>
            </a:r>
          </a:p>
          <a:p>
            <a:pPr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Studentka Obchodní akademie Chrudim</a:t>
            </a:r>
          </a:p>
          <a:p>
            <a:pPr>
              <a:spcBef>
                <a:spcPts val="1000"/>
              </a:spcBef>
            </a:pPr>
            <a:r>
              <a:rPr lang="cs-CZ" sz="2800" dirty="0">
                <a:solidFill>
                  <a:schemeClr val="bg1"/>
                </a:solidFill>
              </a:rPr>
              <a:t>Obyvatelé obce Vrchotovy Janovice a okolních obcí a měst ve vzdálenosti do 10 km od obce Vrchotovy Janovice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21602D0-EEA7-4AEB-B515-E4AEC1F82F2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52779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D802D9-54F2-41ED-86D3-9F8AB4EDF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Struktura respondentů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2A32D0-D19A-40CA-9E03-73E32CEF4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1 000 respondentů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17C1DE8E-4E12-4638-B69D-0DE73E3BC1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1322102"/>
              </p:ext>
            </p:extLst>
          </p:nvPr>
        </p:nvGraphicFramePr>
        <p:xfrm>
          <a:off x="215099" y="2362035"/>
          <a:ext cx="5231544" cy="3814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CEF8234C-FEC5-4E28-B667-82B65F640A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4494588"/>
              </p:ext>
            </p:extLst>
          </p:nvPr>
        </p:nvGraphicFramePr>
        <p:xfrm>
          <a:off x="6254780" y="2308612"/>
          <a:ext cx="5231542" cy="454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Obrázek 7">
            <a:extLst>
              <a:ext uri="{FF2B5EF4-FFF2-40B4-BE49-F238E27FC236}">
                <a16:creationId xmlns:a16="http://schemas.microsoft.com/office/drawing/2014/main" id="{D8AC4232-910C-4EAF-9C40-763E996679D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967555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E95C8-AD21-49B7-BAE2-1974B4BF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Preferované zboží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1BA532E-3CA8-4880-A96D-707CAEBD9D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566446"/>
              </p:ext>
            </p:extLst>
          </p:nvPr>
        </p:nvGraphicFramePr>
        <p:xfrm>
          <a:off x="533400" y="1285892"/>
          <a:ext cx="5562600" cy="4286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7F4911A8-066D-47ED-8B89-5CA1D95F7A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9883132"/>
              </p:ext>
            </p:extLst>
          </p:nvPr>
        </p:nvGraphicFramePr>
        <p:xfrm>
          <a:off x="6198782" y="910948"/>
          <a:ext cx="4532244" cy="5246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D0F5F5D5-2CCC-4E46-A5E9-48ADA0EB6E9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44152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3065C-A8B8-43B7-8B1F-B698D1DE5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Četnost použití služeb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4F6F019-87DF-4985-AA72-DC9284A355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891932"/>
              </p:ext>
            </p:extLst>
          </p:nvPr>
        </p:nvGraphicFramePr>
        <p:xfrm>
          <a:off x="308113" y="1348548"/>
          <a:ext cx="6185452" cy="449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B083810E-C96B-4B58-A42D-3C019F2B89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321368"/>
              </p:ext>
            </p:extLst>
          </p:nvPr>
        </p:nvGraphicFramePr>
        <p:xfrm>
          <a:off x="6300176" y="1348548"/>
          <a:ext cx="4739307" cy="4830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B0B2CFF5-F1BB-4185-A45D-F2D429CB017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37824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D2F54-08C5-4E2E-B672-B73B48305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61" y="0"/>
            <a:ext cx="10515600" cy="1086678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chemeClr val="bg1"/>
                </a:solidFill>
                <a:latin typeface="+mn-lt"/>
              </a:rPr>
            </a:br>
            <a:r>
              <a:rPr lang="cs-CZ" b="1" dirty="0">
                <a:solidFill>
                  <a:schemeClr val="bg1"/>
                </a:solidFill>
                <a:latin typeface="+mn-lt"/>
              </a:rPr>
              <a:t>SWOT analýza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60429D4-2FF9-41EF-9FA7-39D796784F9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2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516267F-4C3F-42C5-8E8C-74DC0C1EF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995014"/>
              </p:ext>
            </p:extLst>
          </p:nvPr>
        </p:nvGraphicFramePr>
        <p:xfrm>
          <a:off x="722761" y="1244840"/>
          <a:ext cx="7964171" cy="436831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583788">
                  <a:extLst>
                    <a:ext uri="{9D8B030D-6E8A-4147-A177-3AD203B41FA5}">
                      <a16:colId xmlns:a16="http://schemas.microsoft.com/office/drawing/2014/main" val="1870188795"/>
                    </a:ext>
                  </a:extLst>
                </a:gridCol>
                <a:gridCol w="1793461">
                  <a:extLst>
                    <a:ext uri="{9D8B030D-6E8A-4147-A177-3AD203B41FA5}">
                      <a16:colId xmlns:a16="http://schemas.microsoft.com/office/drawing/2014/main" val="3964795005"/>
                    </a:ext>
                  </a:extLst>
                </a:gridCol>
                <a:gridCol w="1793461">
                  <a:extLst>
                    <a:ext uri="{9D8B030D-6E8A-4147-A177-3AD203B41FA5}">
                      <a16:colId xmlns:a16="http://schemas.microsoft.com/office/drawing/2014/main" val="2327980723"/>
                    </a:ext>
                  </a:extLst>
                </a:gridCol>
                <a:gridCol w="1793461">
                  <a:extLst>
                    <a:ext uri="{9D8B030D-6E8A-4147-A177-3AD203B41FA5}">
                      <a16:colId xmlns:a16="http://schemas.microsoft.com/office/drawing/2014/main" val="404028378"/>
                    </a:ext>
                  </a:extLst>
                </a:gridCol>
              </a:tblGrid>
              <a:tr h="5435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Kritérium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Váha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Body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Skóre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6886792"/>
                  </a:ext>
                </a:extLst>
              </a:tr>
              <a:tr h="5435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Řízení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2,4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7024212"/>
                  </a:ext>
                </a:extLst>
              </a:tr>
              <a:tr h="5435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Peníze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0,175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3760816"/>
                  </a:ext>
                </a:extLst>
              </a:tr>
              <a:tr h="5634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Vybavení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3883846"/>
                  </a:ext>
                </a:extLst>
              </a:tr>
              <a:tr h="5435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Personál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0,2375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69809"/>
                  </a:ext>
                </a:extLst>
              </a:tr>
              <a:tr h="5435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Lokalita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1,44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5686001"/>
                  </a:ext>
                </a:extLst>
              </a:tr>
              <a:tr h="5435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Konkurence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0,18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2069209"/>
                  </a:ext>
                </a:extLst>
              </a:tr>
              <a:tr h="5435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4,6725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5536457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A898B5DA-E816-40C9-BE30-E98C06F9E1B4}"/>
              </a:ext>
            </a:extLst>
          </p:cNvPr>
          <p:cNvSpPr txBox="1"/>
          <p:nvPr/>
        </p:nvSpPr>
        <p:spPr>
          <a:xfrm>
            <a:off x="596733" y="6029737"/>
            <a:ext cx="10767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bg1"/>
                </a:solidFill>
              </a:rPr>
              <a:t> Výsledné</a:t>
            </a:r>
            <a:r>
              <a:rPr lang="cs-CZ" dirty="0"/>
              <a:t> </a:t>
            </a:r>
            <a:r>
              <a:rPr lang="cs-CZ" sz="2800" dirty="0">
                <a:solidFill>
                  <a:schemeClr val="bg1"/>
                </a:solidFill>
              </a:rPr>
              <a:t>skóre je 4,6725, což se nachází v oblasti příležitosti trhu</a:t>
            </a:r>
          </a:p>
        </p:txBody>
      </p:sp>
    </p:spTree>
    <p:extLst>
      <p:ext uri="{BB962C8B-B14F-4D97-AF65-F5344CB8AC3E}">
        <p14:creationId xmlns:p14="http://schemas.microsoft.com/office/powerpoint/2010/main" val="3736428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B81CA-57A6-48F4-B290-C56BD6132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3" y="321225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</a:rPr>
              <a:t>LRS</a:t>
            </a:r>
            <a:r>
              <a:rPr lang="cs-CZ" dirty="0"/>
              <a:t> </a:t>
            </a:r>
            <a:r>
              <a:rPr lang="cs-CZ" b="1" dirty="0">
                <a:solidFill>
                  <a:schemeClr val="bg1"/>
                </a:solidFill>
                <a:latin typeface="+mn-lt"/>
              </a:rPr>
              <a:t>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F925F-2408-40D1-9A98-38E6CA7DD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83" y="1795946"/>
            <a:ext cx="3425687" cy="43133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D38D0B5-F4B9-4E36-96F9-31BF6A246F8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723" y="0"/>
            <a:ext cx="1907277" cy="2291289"/>
          </a:xfrm>
          <a:prstGeom prst="ellipse">
            <a:avLst/>
          </a:prstGeom>
          <a:gradFill>
            <a:gsLst>
              <a:gs pos="39000">
                <a:srgbClr val="FF7070"/>
              </a:gs>
              <a:gs pos="84000">
                <a:srgbClr val="FFD7D7"/>
              </a:gs>
              <a:gs pos="11000">
                <a:srgbClr val="FF0000"/>
              </a:gs>
              <a:gs pos="0">
                <a:srgbClr val="C00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softEdge rad="112500"/>
          </a:effec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B0D3F00-7B2F-44C0-8903-7308909439C5}"/>
              </a:ext>
            </a:extLst>
          </p:cNvPr>
          <p:cNvSpPr txBox="1"/>
          <p:nvPr/>
        </p:nvSpPr>
        <p:spPr>
          <a:xfrm>
            <a:off x="4240696" y="1795946"/>
            <a:ext cx="6930887" cy="99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cs-CZ" sz="28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cs-CZ" sz="2800" dirty="0">
              <a:solidFill>
                <a:schemeClr val="bg1"/>
              </a:solidFill>
            </a:endParaRP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274818AE-66AD-4082-BB09-E512BDC2D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494288"/>
              </p:ext>
            </p:extLst>
          </p:nvPr>
        </p:nvGraphicFramePr>
        <p:xfrm>
          <a:off x="655983" y="1835875"/>
          <a:ext cx="10316817" cy="46680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6660">
                  <a:extLst>
                    <a:ext uri="{9D8B030D-6E8A-4147-A177-3AD203B41FA5}">
                      <a16:colId xmlns:a16="http://schemas.microsoft.com/office/drawing/2014/main" val="313794836"/>
                    </a:ext>
                  </a:extLst>
                </a:gridCol>
                <a:gridCol w="7050157">
                  <a:extLst>
                    <a:ext uri="{9D8B030D-6E8A-4147-A177-3AD203B41FA5}">
                      <a16:colId xmlns:a16="http://schemas.microsoft.com/office/drawing/2014/main" val="3694821837"/>
                    </a:ext>
                  </a:extLst>
                </a:gridCol>
              </a:tblGrid>
              <a:tr h="12073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Lokalizační faktory: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Zámek Vrchotovy Janovice, přilehlý park, naučná stezka „Po stopách Sidonie Nádherné“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948768"/>
                  </a:ext>
                </a:extLst>
              </a:tr>
              <a:tr h="867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Realizační faktory: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Parkoviště, autobusová i železniční doprava, frekventovaná silnice II. třídy</a:t>
                      </a:r>
                    </a:p>
                    <a:p>
                      <a:pPr marL="0" algn="l" defTabSz="914400" rtl="0" eaLnBrk="1" latinLnBrk="0" hangingPunct="1"/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262309"/>
                  </a:ext>
                </a:extLst>
              </a:tr>
              <a:tr h="17102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Selektivní faktory:</a:t>
                      </a:r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kern="1200" dirty="0">
                          <a:solidFill>
                            <a:schemeClr val="bg1"/>
                          </a:solidFill>
                        </a:rPr>
                        <a:t>Nízká nezaměstnanost, poměrně vysoké průměrné platy obyvatel</a:t>
                      </a:r>
                    </a:p>
                    <a:p>
                      <a:pPr marL="0" algn="l" defTabSz="914400" rtl="0" eaLnBrk="1" latinLnBrk="0" hangingPunct="1"/>
                      <a:endParaRPr lang="cs-CZ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072107"/>
                  </a:ext>
                </a:extLst>
              </a:tr>
              <a:tr h="37878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353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8766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512</Words>
  <Application>Microsoft Office PowerPoint</Application>
  <PresentationFormat>Širokoúhlá obrazovka</PresentationFormat>
  <Paragraphs>165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Algerian</vt:lpstr>
      <vt:lpstr>Arial</vt:lpstr>
      <vt:lpstr>Brush Script MT</vt:lpstr>
      <vt:lpstr>Calibri</vt:lpstr>
      <vt:lpstr>Calibri Light</vt:lpstr>
      <vt:lpstr>Wingdings</vt:lpstr>
      <vt:lpstr>Motiv Office</vt:lpstr>
      <vt:lpstr>Pekárna           Janovici</vt:lpstr>
      <vt:lpstr>Základní údaje</vt:lpstr>
      <vt:lpstr>Sortiment</vt:lpstr>
      <vt:lpstr>Marketingový průzkum trhu </vt:lpstr>
      <vt:lpstr>Struktura respondentů</vt:lpstr>
      <vt:lpstr>Preferované zboží</vt:lpstr>
      <vt:lpstr>Četnost použití služeb</vt:lpstr>
      <vt:lpstr> SWOT analýza</vt:lpstr>
      <vt:lpstr>LRS analýza</vt:lpstr>
      <vt:lpstr>Zahajovací rozvaha k 1. 1. 2021</vt:lpstr>
      <vt:lpstr>Předpokládaná konečná rozvaha  k 31. 12. 2021</vt:lpstr>
      <vt:lpstr>Odhadované výsledky základních ekonomických ukazatelů za rok 2021</vt:lpstr>
      <vt:lpstr>Odhad čistého zisku </vt:lpstr>
      <vt:lpstr>Propagační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Pekárna Janovici</dc:title>
  <dc:creator>Málková Zuzana</dc:creator>
  <cp:lastModifiedBy>Málková Zuzana</cp:lastModifiedBy>
  <cp:revision>40</cp:revision>
  <dcterms:created xsi:type="dcterms:W3CDTF">2021-02-09T10:34:28Z</dcterms:created>
  <dcterms:modified xsi:type="dcterms:W3CDTF">2021-03-16T14:27:11Z</dcterms:modified>
</cp:coreProperties>
</file>